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FFDE3-0550-47AE-B078-4729DF32A40D}" v="4" dt="2023-10-25T19:28:03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503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1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7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45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484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442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341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58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288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90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09D8ED-72B8-4BF5-9708-4B732C21D52A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1F3721-3CF2-4F3E-8FBB-7B6ED57DCF1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694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C5129-F5BD-6F65-C308-106830C87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Wolontariat spieszy z…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6B2140-77EB-4115-74EA-7DC7BA55D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55" y="5979196"/>
            <a:ext cx="11526981" cy="742279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Doświadczenia wolontariackie praskich aniołów ze szkoły podstawowej z oddziałami integracyjnymi nr 30 </a:t>
            </a:r>
            <a:br>
              <a:rPr lang="pl-PL" dirty="0"/>
            </a:br>
            <a:r>
              <a:rPr lang="pl-PL" dirty="0"/>
              <a:t>im. Powstańców 1863r.</a:t>
            </a:r>
          </a:p>
        </p:txBody>
      </p:sp>
    </p:spTree>
    <p:extLst>
      <p:ext uri="{BB962C8B-B14F-4D97-AF65-F5344CB8AC3E}">
        <p14:creationId xmlns:p14="http://schemas.microsoft.com/office/powerpoint/2010/main" val="347877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spc="200">
                <a:solidFill>
                  <a:schemeClr val="tx2"/>
                </a:solidFill>
                <a:latin typeface="+mj-lt"/>
              </a:rPr>
              <a:t>Współpraca ze stowarzyszeniami i NGOsami</a:t>
            </a:r>
            <a:br>
              <a:rPr lang="en-US" sz="2100" spc="200">
                <a:solidFill>
                  <a:schemeClr val="tx2"/>
                </a:solidFill>
                <a:latin typeface="+mj-lt"/>
              </a:rPr>
            </a:br>
            <a:r>
              <a:rPr lang="en-US" sz="2100" spc="200">
                <a:solidFill>
                  <a:schemeClr val="tx2"/>
                </a:solidFill>
                <a:latin typeface="+mj-lt"/>
              </a:rPr>
              <a:t>Gwara warszawska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 ramach wolontariatu uczniowie realizują zajęcia i warsztaty gwary warszawskiej, ale także uczestniczą w imprezach, uroczystościach: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- Festiwal Grzesiuka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- Urodziny Pragi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- Wielka Warszawska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- Turniej Wiecha.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Dzięki temu zachowują świadomość swoich korzeni i dostrzegają wartości płynące z ich kultywowania.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092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335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37AD9-5F76-3C9D-AB8D-A8267F88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1" y="244155"/>
            <a:ext cx="10100732" cy="10512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dirty="0"/>
              <a:t>Edukacja rówieśnicza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DFFD22-3CA5-AFDF-7A9A-0947E1B2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1" y="5906865"/>
            <a:ext cx="10160000" cy="951135"/>
          </a:xfrm>
        </p:spPr>
        <p:txBody>
          <a:bodyPr>
            <a:normAutofit/>
          </a:bodyPr>
          <a:lstStyle/>
          <a:p>
            <a:r>
              <a:rPr lang="pl-PL" dirty="0"/>
              <a:t>Wolontariat realizowany w trybie: starszy brat - starsza siostra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B4BAF1-5907-4050-DC42-455F8C51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365" y="1535597"/>
            <a:ext cx="7354526" cy="41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r="19834"/>
          <a:stretch/>
        </p:blipFill>
        <p:spPr>
          <a:xfrm>
            <a:off x="292700" y="158589"/>
            <a:ext cx="6994791" cy="6521612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Edukacja rówieśnicza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2641600"/>
            <a:ext cx="3092117" cy="4038600"/>
          </a:xfrm>
        </p:spPr>
        <p:txBody>
          <a:bodyPr>
            <a:normAutofit/>
          </a:bodyPr>
          <a:lstStyle/>
          <a:p>
            <a:r>
              <a:rPr lang="pl-PL" dirty="0"/>
              <a:t>W ramach wolontariatu uczniowie realizują swoje zadania w trybie: starszy brat – starsza siostra. </a:t>
            </a:r>
          </a:p>
          <a:p>
            <a:r>
              <a:rPr lang="pl-PL" dirty="0"/>
              <a:t>Sami poznają szczegóły edukacyjne np. historii w projekcie Muzeum Dwudniowe – a następnie przekazują w działaniu młodszym kolegom. </a:t>
            </a:r>
          </a:p>
        </p:txBody>
      </p:sp>
    </p:spTree>
    <p:extLst>
      <p:ext uri="{BB962C8B-B14F-4D97-AF65-F5344CB8AC3E}">
        <p14:creationId xmlns:p14="http://schemas.microsoft.com/office/powerpoint/2010/main" val="17151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r="19834"/>
          <a:stretch/>
        </p:blipFill>
        <p:spPr>
          <a:xfrm>
            <a:off x="292700" y="158589"/>
            <a:ext cx="6994791" cy="6521612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Edukacja rówieśnicza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2641600"/>
            <a:ext cx="3092117" cy="4038600"/>
          </a:xfrm>
        </p:spPr>
        <p:txBody>
          <a:bodyPr>
            <a:normAutofit/>
          </a:bodyPr>
          <a:lstStyle/>
          <a:p>
            <a:r>
              <a:rPr lang="pl-PL" dirty="0"/>
              <a:t>W ramach wolontariatu uczniowie realizują swoje zadania w trybie: starszy brat – starsza siostra. </a:t>
            </a:r>
          </a:p>
          <a:p>
            <a:r>
              <a:rPr lang="pl-PL" dirty="0"/>
              <a:t>Sami poznają szczegóły edukacyjne np. historii w projekcie Muzeum Dwudniowe – a następnie przekazują w działaniu młodszym kolegom. </a:t>
            </a:r>
          </a:p>
        </p:txBody>
      </p:sp>
    </p:spTree>
    <p:extLst>
      <p:ext uri="{BB962C8B-B14F-4D97-AF65-F5344CB8AC3E}">
        <p14:creationId xmlns:p14="http://schemas.microsoft.com/office/powerpoint/2010/main" val="21204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200">
                <a:solidFill>
                  <a:schemeClr val="tx2"/>
                </a:solidFill>
                <a:latin typeface="+mj-lt"/>
              </a:rPr>
              <a:t>Edukacja rówieśnicza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844800"/>
            <a:ext cx="4363595" cy="30347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ramach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wolontariatu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uczniowie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realizują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swoje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zadania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trybie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starszy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brat –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starsza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siostra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Wspierają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pierwszaków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organizując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Dzień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Kropki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Dzień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Dziecka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budując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podstawy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wspólne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Zielone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Szkoły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Zmniejszają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pierwszego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kontaktu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szkołą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r="1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4722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200">
                <a:solidFill>
                  <a:schemeClr val="tx2"/>
                </a:solidFill>
                <a:latin typeface="+mj-lt"/>
              </a:rPr>
              <a:t>Edukacja rówieśnicza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844800"/>
            <a:ext cx="4363595" cy="3034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ramach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wolontariatu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uczniowie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realizują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swoje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zadania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trybie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starszy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brat –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starsza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siostra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Wspierają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pierwszaków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organizując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Dzień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Kropki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Dzień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Dziecka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budując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podstawy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wspólne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Zielone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Szkoły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Zmniejszają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pierwszego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kontaktu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szkołą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Wspierają także uczniów klas młodszych w nauce – np. w projekcie Czytam Drzewom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184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297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37AD9-5F76-3C9D-AB8D-A8267F88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250004"/>
            <a:ext cx="10160000" cy="1051245"/>
          </a:xfrm>
        </p:spPr>
        <p:txBody>
          <a:bodyPr>
            <a:normAutofit/>
          </a:bodyPr>
          <a:lstStyle/>
          <a:p>
            <a:pPr algn="ctr"/>
            <a:r>
              <a:rPr lang="pl-PL" sz="5800" dirty="0"/>
              <a:t>Wolontariat sytuacyjny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DFFD22-3CA5-AFDF-7A9A-0947E1B2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1" y="5906865"/>
            <a:ext cx="10160000" cy="951135"/>
          </a:xfrm>
        </p:spPr>
        <p:txBody>
          <a:bodyPr>
            <a:normAutofit/>
          </a:bodyPr>
          <a:lstStyle/>
          <a:p>
            <a:r>
              <a:rPr lang="pl-PL" dirty="0"/>
              <a:t>Wolontariat realizowany w zależności od potrzeb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B4BAF1-5907-4050-DC42-455F8C51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5558" y="1535597"/>
            <a:ext cx="5898140" cy="41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spc="200" dirty="0">
                <a:solidFill>
                  <a:schemeClr val="tx2"/>
                </a:solidFill>
                <a:latin typeface="+mj-lt"/>
              </a:rPr>
              <a:t>Wolontariat sytuacyjny</a:t>
            </a:r>
            <a:endParaRPr lang="en-US" sz="44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844800"/>
            <a:ext cx="4363595" cy="30347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Wspólnie z dziećmi reagujemy na bieżące potrzeby i pojawiające się problemy.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Pandemia.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Wybuch wojny w Ukrainie.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Pomoc ludności cywilnej na zimę (w Ukrainie).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Pomoc zwierzętom.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Zdarzenia losowe.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12454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559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r="9779"/>
          <a:stretch/>
        </p:blipFill>
        <p:spPr>
          <a:xfrm>
            <a:off x="292700" y="158589"/>
            <a:ext cx="6994791" cy="6521612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Wolontariat sytuacyjny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2641600"/>
            <a:ext cx="3092117" cy="4038600"/>
          </a:xfrm>
        </p:spPr>
        <p:txBody>
          <a:bodyPr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Wspólnie z dziećmi reagujemy na bieżące potrzeby i pojawiające się problemy.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Pandemia.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Wybuch wojny w Ukrainie.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Pomoc ludności cywilnej na zimę (w Ukrainie).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Pomoc zwierzętom.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Zdarzenia losowe.</a:t>
            </a:r>
          </a:p>
        </p:txBody>
      </p:sp>
    </p:spTree>
    <p:extLst>
      <p:ext uri="{BB962C8B-B14F-4D97-AF65-F5344CB8AC3E}">
        <p14:creationId xmlns:p14="http://schemas.microsoft.com/office/powerpoint/2010/main" val="410547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200">
                <a:solidFill>
                  <a:schemeClr val="tx2"/>
                </a:solidFill>
                <a:latin typeface="+mj-lt"/>
              </a:rPr>
              <a:t>Wolontariat sytuacyjny</a:t>
            </a:r>
            <a:endParaRPr lang="en-US" sz="44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/>
                </a:solidFill>
              </a:rPr>
              <a:t>Wspólnie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dziećmi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reagujemy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bieżące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potrzeby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pojawiające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problemy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/>
                </a:solidFill>
              </a:rPr>
              <a:t>Pandemia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/>
                </a:solidFill>
              </a:rPr>
              <a:t>Wybuch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wojny</a:t>
            </a:r>
            <a:r>
              <a:rPr lang="en-US" dirty="0">
                <a:solidFill>
                  <a:schemeClr val="tx1"/>
                </a:solidFill>
              </a:rPr>
              <a:t> w </a:t>
            </a:r>
            <a:r>
              <a:rPr lang="en-US" dirty="0" err="1">
                <a:solidFill>
                  <a:schemeClr val="tx1"/>
                </a:solidFill>
              </a:rPr>
              <a:t>Ukrainie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/>
                </a:solidFill>
              </a:rPr>
              <a:t>Pomoc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ludności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cywilnej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zimę</a:t>
            </a:r>
            <a:r>
              <a:rPr lang="en-US" dirty="0">
                <a:solidFill>
                  <a:schemeClr val="tx1"/>
                </a:solidFill>
              </a:rPr>
              <a:t> (w </a:t>
            </a:r>
            <a:r>
              <a:rPr lang="en-US" dirty="0" err="1">
                <a:solidFill>
                  <a:schemeClr val="tx1"/>
                </a:solidFill>
              </a:rPr>
              <a:t>Ukrainie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/>
                </a:solidFill>
              </a:rPr>
              <a:t>Pomoc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zwierzętom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/>
                </a:solidFill>
              </a:rPr>
              <a:t>Wsparcie kombatantów.</a:t>
            </a: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chemeClr val="tx1"/>
                </a:solidFill>
              </a:rPr>
              <a:t>Zdarzenia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losowe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r="25669"/>
          <a:stretch/>
        </p:blipFill>
        <p:spPr>
          <a:xfrm>
            <a:off x="6096000" y="862376"/>
            <a:ext cx="5178937" cy="51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1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37AD9-5F76-3C9D-AB8D-A8267F88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929" y="244155"/>
            <a:ext cx="8187071" cy="1356045"/>
          </a:xfrm>
        </p:spPr>
        <p:txBody>
          <a:bodyPr/>
          <a:lstStyle/>
          <a:p>
            <a:pPr algn="ctr"/>
            <a:r>
              <a:rPr lang="pl-PL" dirty="0"/>
              <a:t>Środowisko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DFFD22-3CA5-AFDF-7A9A-0947E1B2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1" y="5906865"/>
            <a:ext cx="10160000" cy="951135"/>
          </a:xfrm>
        </p:spPr>
        <p:txBody>
          <a:bodyPr>
            <a:normAutofit/>
          </a:bodyPr>
          <a:lstStyle/>
          <a:p>
            <a:r>
              <a:rPr lang="pl-PL" dirty="0"/>
              <a:t>Wolontariat powinien odpowiadać realnym potrzebom środowiska</a:t>
            </a:r>
          </a:p>
        </p:txBody>
      </p:sp>
      <p:pic>
        <p:nvPicPr>
          <p:cNvPr id="5" name="Obraz 4" descr="Obraz zawierający drzewo, osoba, na wolnym powietrzu, ubrania&#10;&#10;Opis wygenerowany automatycznie">
            <a:extLst>
              <a:ext uri="{FF2B5EF4-FFF2-40B4-BE49-F238E27FC236}">
                <a16:creationId xmlns:a16="http://schemas.microsoft.com/office/drawing/2014/main" id="{60B4BAF1-5907-4050-DC42-455F8C51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66" y="1600200"/>
            <a:ext cx="5417270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6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37AD9-5F76-3C9D-AB8D-A8267F88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250004"/>
            <a:ext cx="10160000" cy="1051245"/>
          </a:xfrm>
        </p:spPr>
        <p:txBody>
          <a:bodyPr>
            <a:normAutofit/>
          </a:bodyPr>
          <a:lstStyle/>
          <a:p>
            <a:pPr algn="ctr"/>
            <a:r>
              <a:rPr lang="pl-PL" sz="5800" dirty="0"/>
              <a:t>Kto? Komu? Jak?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DFFD22-3CA5-AFDF-7A9A-0947E1B2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1" y="5906865"/>
            <a:ext cx="10160000" cy="951135"/>
          </a:xfrm>
        </p:spPr>
        <p:txBody>
          <a:bodyPr>
            <a:normAutofit/>
          </a:bodyPr>
          <a:lstStyle/>
          <a:p>
            <a:r>
              <a:rPr lang="pl-PL" dirty="0"/>
              <a:t>Do wolontariatu i realizacji zadań potrzebujemy ludzi – działających dla ludzi.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B4BAF1-5907-4050-DC42-455F8C51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6681" y="1535597"/>
            <a:ext cx="5515893" cy="41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spc="200" dirty="0">
                <a:solidFill>
                  <a:schemeClr val="tx2"/>
                </a:solidFill>
                <a:latin typeface="+mj-lt"/>
              </a:rPr>
              <a:t>Kto? Komu? Jak?</a:t>
            </a:r>
            <a:endParaRPr lang="en-US" sz="44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070340"/>
            <a:ext cx="4363595" cy="458062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realizacji zadań wolontariatu potrzebujemy ekipy, diagnozy środowiska i działania.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Potrzebujemy także: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Formalizacji działań (umowy itd.)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Aktywności i włączania wielu ludzi.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Współpracy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Widoczności i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doceny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Różnorodności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Inicjatywy i partycypacji dzieci i młodzieży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Rozwoju i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autorozwoju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Zaangażowania lokalnego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Przestrzeni do budowy relacji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Etyczności i skuteczności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r="1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863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spc="200" dirty="0">
                <a:solidFill>
                  <a:schemeClr val="tx2"/>
                </a:solidFill>
                <a:latin typeface="+mj-lt"/>
              </a:rPr>
              <a:t>Kto? Komu? Jak?</a:t>
            </a:r>
            <a:endParaRPr lang="en-US" sz="44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070340"/>
            <a:ext cx="4363595" cy="458062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Uczniowie – wolontariusze zyskują: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uczą się relacji oraz dialogu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uczą się radzenia w sytuacjach trudnych i konfliktowych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rozwijają empatię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rozwiązują obserwowane problemy lokalne (młodzi obywatele)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rozwijają kreatywność w działaniu, także tym samodzielnym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uczą się oceniać ryzyko i dostosowywać „siły na zamiary”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184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444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spc="200" dirty="0">
                <a:solidFill>
                  <a:schemeClr val="tx2"/>
                </a:solidFill>
                <a:latin typeface="+mj-lt"/>
              </a:rPr>
              <a:t>Z kim?</a:t>
            </a:r>
            <a:endParaRPr lang="en-US" sz="44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070340"/>
            <a:ext cx="4363595" cy="458062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Wolontariat realizujemy z: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rodzicami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instytucjami lokalnymi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NGOsami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(Gwara Warszawska, Towarzystwo Przyjaciół Warszawy, innymi)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harcerzami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Łączymy działania dla wzmocnienia oddziaływań i centralizacji środków.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184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311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obuwie, na wolnym powietrzu, ubrania, osoba&#10;&#10;Opis wygenerowany automatycznie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>
          <a:xfrm>
            <a:off x="292700" y="158589"/>
            <a:ext cx="6994791" cy="6521612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Spacery tematyczne dla mieszkańców warszawy </a:t>
            </a:r>
            <a:br>
              <a:rPr lang="pl-PL" dirty="0"/>
            </a:br>
            <a:r>
              <a:rPr lang="pl-PL" dirty="0"/>
              <a:t>z </a:t>
            </a:r>
            <a:r>
              <a:rPr lang="pl-PL" dirty="0" err="1"/>
              <a:t>skkt</a:t>
            </a:r>
            <a:r>
              <a:rPr lang="pl-PL" dirty="0"/>
              <a:t> </a:t>
            </a:r>
            <a:r>
              <a:rPr lang="pl-PL" dirty="0" err="1"/>
              <a:t>dreptaki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938864"/>
          </a:xfrm>
        </p:spPr>
        <p:txBody>
          <a:bodyPr>
            <a:normAutofit/>
          </a:bodyPr>
          <a:lstStyle/>
          <a:p>
            <a:r>
              <a:rPr lang="pl-PL" dirty="0"/>
              <a:t>Od 20 lat istnieje Szkolny Klub Turystyczno-Krajoznawczy, który jest miejscem realizacji wolontariatu dla starszych uczniów i uczniów szkół ponadpodstawowych w ramach tematycznych spacerów historycznych.</a:t>
            </a:r>
          </a:p>
          <a:p>
            <a:r>
              <a:rPr lang="pl-PL" dirty="0"/>
              <a:t>Spacery są nieodpłatne i otwarte dla wszystkich mieszkańców Warszawy. Realizowana jest także w ich czasie edukacja wielopokoleniowa.</a:t>
            </a:r>
          </a:p>
          <a:p>
            <a:r>
              <a:rPr lang="pl-PL" dirty="0"/>
              <a:t>Dreptaki dbają także o miejsca pamięci narodowej</a:t>
            </a:r>
          </a:p>
        </p:txBody>
      </p:sp>
    </p:spTree>
    <p:extLst>
      <p:ext uri="{BB962C8B-B14F-4D97-AF65-F5344CB8AC3E}">
        <p14:creationId xmlns:p14="http://schemas.microsoft.com/office/powerpoint/2010/main" val="411284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spc="200">
                <a:solidFill>
                  <a:schemeClr val="tx2"/>
                </a:solidFill>
                <a:latin typeface="+mj-lt"/>
              </a:rPr>
              <a:t>Spacery tematyczne dla mieszkańców warszawy </a:t>
            </a:r>
            <a:br>
              <a:rPr lang="en-US" sz="2500" spc="200">
                <a:solidFill>
                  <a:schemeClr val="tx2"/>
                </a:solidFill>
                <a:latin typeface="+mj-lt"/>
              </a:rPr>
            </a:br>
            <a:r>
              <a:rPr lang="en-US" sz="2500" spc="200">
                <a:solidFill>
                  <a:schemeClr val="tx2"/>
                </a:solidFill>
                <a:latin typeface="+mj-lt"/>
              </a:rPr>
              <a:t>z skkt dreptaki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Od 20 lat istnieje Szkolny Klub Turystyczno-Krajoznawczy, który jest miejscem realizacji wolontariatu dla starszych uczniów i uczniów szkół ponadpodstawowych w ramach tematycznych spacerów historycznych.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Spacery są nieodpłatne i otwarte dla wszystkich mieszkańców Warszawy. Realizowana jest także w ich czasie edukacja wielopokoleniowa.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Dreptaki dbają także o miejsca pamięci narodowej</a:t>
            </a:r>
          </a:p>
        </p:txBody>
      </p:sp>
      <p:pic>
        <p:nvPicPr>
          <p:cNvPr id="14" name="Obraz 13" descr="Obraz zawierający ubrania, osoba, Ludzka twarz, tort urodzinowy&#10;&#10;Opis wygenerowany automatycznie">
            <a:extLst>
              <a:ext uri="{FF2B5EF4-FFF2-40B4-BE49-F238E27FC236}">
                <a16:creationId xmlns:a16="http://schemas.microsoft.com/office/drawing/2014/main" id="{F8991ECF-C37D-CD77-2373-FB087C4D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65" y="275351"/>
            <a:ext cx="4826524" cy="64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7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200">
                <a:solidFill>
                  <a:schemeClr val="tx2"/>
                </a:solidFill>
                <a:latin typeface="+mj-lt"/>
              </a:rPr>
              <a:t>Spacery tematyczne dla mieszkańców warszawy </a:t>
            </a:r>
            <a:br>
              <a:rPr lang="en-US" sz="2800" spc="200">
                <a:solidFill>
                  <a:schemeClr val="tx2"/>
                </a:solidFill>
                <a:latin typeface="+mj-lt"/>
              </a:rPr>
            </a:br>
            <a:r>
              <a:rPr lang="en-US" sz="2800" spc="200">
                <a:solidFill>
                  <a:schemeClr val="tx2"/>
                </a:solidFill>
                <a:latin typeface="+mj-lt"/>
              </a:rPr>
              <a:t>z skkt dreptaki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667000"/>
            <a:ext cx="4964065" cy="32125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Od 20 lat istnieje Szkolny Klub Turystyczno-Krajoznawczy, który jest miejscem realizacji wolontariatu dla starszych uczniów i uczniów szkół ponadpodstawowych w ramach tematycznych spacerów historycznych.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Spacery są nieodpłatne i otwarte dla wszystkich mieszkańców Warszawy. Realizowana jest także w ich czasie edukacja wielopokoleniowa.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Dreptaki dbają także o miejsca pamięci narodowej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8991ECF-C37D-CD77-2373-FB087C4D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99261" y="2021559"/>
            <a:ext cx="3217333" cy="24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pc="200">
                <a:solidFill>
                  <a:schemeClr val="tx2"/>
                </a:solidFill>
                <a:latin typeface="+mj-lt"/>
              </a:rPr>
              <a:t>Spacery tematyczne dla mieszkańców warszawy </a:t>
            </a:r>
            <a:br>
              <a:rPr lang="en-US" sz="2400" spc="200">
                <a:solidFill>
                  <a:schemeClr val="tx2"/>
                </a:solidFill>
                <a:latin typeface="+mj-lt"/>
              </a:rPr>
            </a:br>
            <a:r>
              <a:rPr lang="en-US" sz="2400" spc="200">
                <a:solidFill>
                  <a:schemeClr val="tx2"/>
                </a:solidFill>
                <a:latin typeface="+mj-lt"/>
              </a:rPr>
              <a:t>z skkt dreptaki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2"/>
            <a:ext cx="4363595" cy="285865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20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istnieje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Szkolny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Klub Turystyczno-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Krajoznawczy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który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jest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miejscem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realizacji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wolontariatu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starszych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szkół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ponadpodstawowych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ramach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tematycznych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spacerów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historycznych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Dreptaki także sadzą drzewa, realizują akcję Naprawianie Zegarka Zwanego Światem (sprzątanie świata w wersji lokalnej – diagnozowanej) i realizują wiele lokalnych projektów ekologicznych.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Obraz 6" descr="Obraz zawierający na wolnym powietrzu, ubrania, obuwie, drzewo&#10;&#10;Opis wygenerowany automatycznie">
            <a:extLst>
              <a:ext uri="{FF2B5EF4-FFF2-40B4-BE49-F238E27FC236}">
                <a16:creationId xmlns:a16="http://schemas.microsoft.com/office/drawing/2014/main" id="{F530A0AE-8F0F-A941-CDFB-302ABD9F3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88" y="2586181"/>
            <a:ext cx="3106882" cy="4142509"/>
          </a:xfrm>
          <a:prstGeom prst="rect">
            <a:avLst/>
          </a:prstGeom>
        </p:spPr>
      </p:pic>
      <p:pic>
        <p:nvPicPr>
          <p:cNvPr id="5" name="Obraz 4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F25BC91A-A775-74C7-0A06-7DEBA504F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97" y="367147"/>
            <a:ext cx="4305893" cy="32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2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pc="200">
                <a:solidFill>
                  <a:schemeClr val="tx2"/>
                </a:solidFill>
                <a:latin typeface="+mj-lt"/>
              </a:rPr>
              <a:t>Spacery tematyczne dla mieszkańców warszawy </a:t>
            </a:r>
            <a:br>
              <a:rPr lang="en-US" sz="2400" spc="200">
                <a:solidFill>
                  <a:schemeClr val="tx2"/>
                </a:solidFill>
                <a:latin typeface="+mj-lt"/>
              </a:rPr>
            </a:br>
            <a:r>
              <a:rPr lang="en-US" sz="2400" spc="200">
                <a:solidFill>
                  <a:schemeClr val="tx2"/>
                </a:solidFill>
                <a:latin typeface="+mj-lt"/>
              </a:rPr>
              <a:t>z skkt dreptaki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2"/>
            <a:ext cx="4363595" cy="285865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20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istnieje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Szkolny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Klub Turystyczno-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Krajoznawczy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który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jest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miejscem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realizacji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wolontariatu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starszych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szkół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ponadpodstawowych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ramach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tematycznych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spacerów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historycznych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Dreptaki także sadzą drzewa, realizują akcję Naprawianie Zegarka Zwanego Światem (sprzątanie świata w wersji lokalnej – diagnozowanej) i realizują wiele lokalnych projektów ekologicznych.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5" descr="Obraz zawierający ubrania, na wolnym powietrzu, osoba, drzewo&#10;&#10;Opis wygenerowany automatycznie">
            <a:extLst>
              <a:ext uri="{FF2B5EF4-FFF2-40B4-BE49-F238E27FC236}">
                <a16:creationId xmlns:a16="http://schemas.microsoft.com/office/drawing/2014/main" id="{DC7CE28A-E378-79E1-B8A1-FD6A8AC75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21" y="397162"/>
            <a:ext cx="5646497" cy="4234873"/>
          </a:xfrm>
          <a:prstGeom prst="rect">
            <a:avLst/>
          </a:prstGeom>
        </p:spPr>
      </p:pic>
      <p:pic>
        <p:nvPicPr>
          <p:cNvPr id="9" name="Obraz 8" descr="Obraz zawierający na wolnym powietrzu, trawa, niebo, woda&#10;&#10;Opis wygenerowany automatycznie">
            <a:extLst>
              <a:ext uri="{FF2B5EF4-FFF2-40B4-BE49-F238E27FC236}">
                <a16:creationId xmlns:a16="http://schemas.microsoft.com/office/drawing/2014/main" id="{16A4DA88-2012-7B16-E557-2FDA9291B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89" y="3971637"/>
            <a:ext cx="1498888" cy="2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37AD9-5F76-3C9D-AB8D-A8267F88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891" y="244155"/>
            <a:ext cx="9399638" cy="135604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Kultura i sztuka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DFFD22-3CA5-AFDF-7A9A-0947E1B2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1" y="5906865"/>
            <a:ext cx="10160000" cy="951135"/>
          </a:xfrm>
        </p:spPr>
        <p:txBody>
          <a:bodyPr>
            <a:normAutofit/>
          </a:bodyPr>
          <a:lstStyle/>
          <a:p>
            <a:r>
              <a:rPr lang="pl-PL" dirty="0"/>
              <a:t>Wolontariat pozwala na uczestnictwo i tworzenie kultury i sztuki w przestrzeni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B4BAF1-5907-4050-DC42-455F8C51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366" y="1600200"/>
            <a:ext cx="5417270" cy="40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3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864BEF8-1693-CCEC-AE9B-424AF0B18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7" b="15037"/>
          <a:stretch/>
        </p:blipFill>
        <p:spPr>
          <a:xfrm>
            <a:off x="292700" y="158589"/>
            <a:ext cx="6994791" cy="6521612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8F29867-C0E5-75F5-0915-4CAB94D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Współpraca ze stowarzyszeniami i </a:t>
            </a:r>
            <a:r>
              <a:rPr lang="pl-PL" dirty="0" err="1"/>
              <a:t>NGOsami</a:t>
            </a:r>
            <a:br>
              <a:rPr lang="pl-PL" dirty="0"/>
            </a:br>
            <a:r>
              <a:rPr lang="pl-PL" dirty="0"/>
              <a:t>Gwara warszawska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79D9EE-9DB8-DF38-B551-31C688FF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938864"/>
          </a:xfrm>
        </p:spPr>
        <p:txBody>
          <a:bodyPr>
            <a:normAutofit/>
          </a:bodyPr>
          <a:lstStyle/>
          <a:p>
            <a:r>
              <a:rPr lang="pl-PL" dirty="0"/>
              <a:t>W ramach wolontariatu uczniowie realizują zajęcia i warsztaty gwary warszawskiej, ale także uczestniczą w imprezach, uroczystościach:</a:t>
            </a:r>
          </a:p>
          <a:p>
            <a:r>
              <a:rPr lang="pl-PL" dirty="0"/>
              <a:t>- Festiwal Grzesiuka</a:t>
            </a:r>
          </a:p>
          <a:p>
            <a:r>
              <a:rPr lang="pl-PL" dirty="0"/>
              <a:t>- Urodziny Pragi</a:t>
            </a:r>
          </a:p>
          <a:p>
            <a:r>
              <a:rPr lang="pl-PL" dirty="0"/>
              <a:t>- Wielka Warszawska</a:t>
            </a:r>
          </a:p>
          <a:p>
            <a:r>
              <a:rPr lang="pl-PL" dirty="0"/>
              <a:t>- Turniej Wiecha.</a:t>
            </a:r>
          </a:p>
          <a:p>
            <a:r>
              <a:rPr lang="pl-PL" dirty="0"/>
              <a:t>Dzięki temu zachowują świadomość swoich korzeni i dostrzegają wartości płynące z ich kultywowania.</a:t>
            </a:r>
          </a:p>
        </p:txBody>
      </p:sp>
    </p:spTree>
    <p:extLst>
      <p:ext uri="{BB962C8B-B14F-4D97-AF65-F5344CB8AC3E}">
        <p14:creationId xmlns:p14="http://schemas.microsoft.com/office/powerpoint/2010/main" val="3923562827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298</TotalTime>
  <Words>935</Words>
  <Application>Microsoft Office PowerPoint</Application>
  <PresentationFormat>Panoramiczny</PresentationFormat>
  <Paragraphs>113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Impact</vt:lpstr>
      <vt:lpstr>Znaczek</vt:lpstr>
      <vt:lpstr>Wolontariat spieszy z…</vt:lpstr>
      <vt:lpstr>Środowisko</vt:lpstr>
      <vt:lpstr>Spacery tematyczne dla mieszkańców warszawy  z skkt dreptaki</vt:lpstr>
      <vt:lpstr>Spacery tematyczne dla mieszkańców warszawy  z skkt dreptaki</vt:lpstr>
      <vt:lpstr>Spacery tematyczne dla mieszkańców warszawy  z skkt dreptaki</vt:lpstr>
      <vt:lpstr>Spacery tematyczne dla mieszkańców warszawy  z skkt dreptaki</vt:lpstr>
      <vt:lpstr>Spacery tematyczne dla mieszkańców warszawy  z skkt dreptaki</vt:lpstr>
      <vt:lpstr>Kultura i sztuka</vt:lpstr>
      <vt:lpstr>Współpraca ze stowarzyszeniami i NGOsami Gwara warszawska</vt:lpstr>
      <vt:lpstr>Współpraca ze stowarzyszeniami i NGOsami Gwara warszawska</vt:lpstr>
      <vt:lpstr>Edukacja rówieśnicza</vt:lpstr>
      <vt:lpstr>Edukacja rówieśnicza</vt:lpstr>
      <vt:lpstr>Edukacja rówieśnicza</vt:lpstr>
      <vt:lpstr>Edukacja rówieśnicza</vt:lpstr>
      <vt:lpstr>Edukacja rówieśnicza</vt:lpstr>
      <vt:lpstr>Wolontariat sytuacyjny</vt:lpstr>
      <vt:lpstr>Wolontariat sytuacyjny</vt:lpstr>
      <vt:lpstr>Wolontariat sytuacyjny</vt:lpstr>
      <vt:lpstr>Wolontariat sytuacyjny</vt:lpstr>
      <vt:lpstr>Kto? Komu? Jak?</vt:lpstr>
      <vt:lpstr>Kto? Komu? Jak?</vt:lpstr>
      <vt:lpstr>Kto? Komu? Jak?</vt:lpstr>
      <vt:lpstr>Z kim?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Wolontariat spieszy z…</dc:title>
  <dc:creator>Radosław Potrac</dc:creator>
  <cp:lastModifiedBy>Radosław Potrac</cp:lastModifiedBy>
  <cp:revision>2</cp:revision>
  <dcterms:created xsi:type="dcterms:W3CDTF">2023-10-25T08:03:56Z</dcterms:created>
  <dcterms:modified xsi:type="dcterms:W3CDTF">2023-10-25T19:42:39Z</dcterms:modified>
</cp:coreProperties>
</file>